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86" r:id="rId23"/>
    <p:sldId id="276" r:id="rId24"/>
    <p:sldId id="277" r:id="rId25"/>
    <p:sldId id="278" r:id="rId26"/>
    <p:sldId id="279" r:id="rId27"/>
    <p:sldId id="287" r:id="rId28"/>
    <p:sldId id="298" r:id="rId29"/>
    <p:sldId id="299" r:id="rId30"/>
    <p:sldId id="300" r:id="rId31"/>
    <p:sldId id="301" r:id="rId32"/>
    <p:sldId id="302" r:id="rId33"/>
    <p:sldId id="303" r:id="rId34"/>
    <p:sldId id="304" r:id="rId35"/>
    <p:sldId id="305" r:id="rId36"/>
    <p:sldId id="306" r:id="rId37"/>
    <p:sldId id="307" r:id="rId38"/>
    <p:sldId id="308"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7B7947-67CA-46DA-AC00-2DB510DB6CB3}"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B7947-67CA-46DA-AC00-2DB510DB6CB3}"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B7947-67CA-46DA-AC00-2DB510DB6CB3}"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5459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0080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3872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4076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4577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7847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50316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6989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B7947-67CA-46DA-AC00-2DB510DB6CB3}"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08647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28711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38944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987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56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845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68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58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05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B7947-67CA-46DA-AC00-2DB510DB6CB3}"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01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426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166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37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7B7947-67CA-46DA-AC00-2DB510DB6CB3}"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7B7947-67CA-46DA-AC00-2DB510DB6CB3}" type="datetimeFigureOut">
              <a:rPr lang="en-US" smtClean="0"/>
              <a:pPr/>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7B7947-67CA-46DA-AC00-2DB510DB6CB3}"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B7947-67CA-46DA-AC00-2DB510DB6CB3}" type="datetimeFigureOut">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B7947-67CA-46DA-AC00-2DB510DB6CB3}"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B7947-67CA-46DA-AC00-2DB510DB6CB3}"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E5292-7DB2-4582-A535-6D526F3015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B7947-67CA-46DA-AC00-2DB510DB6CB3}" type="datetimeFigureOut">
              <a:rPr lang="en-US" smtClean="0"/>
              <a:pPr/>
              <a:t>5/3/2018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E5292-7DB2-4582-A535-6D526F3015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31B11-283F-4357-A394-DA564F17C7D1}" type="datetimeFigureOut">
              <a:rPr lang="ms-MY" smtClean="0">
                <a:solidFill>
                  <a:prstClr val="black">
                    <a:tint val="75000"/>
                  </a:prstClr>
                </a:solidFill>
              </a:rPr>
              <a:pPr/>
              <a:t>3/05/2018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7DF4B-5647-4260-8C46-1C0514AD773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04157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F96F-E4A3-42B1-B57A-128F1C48DB33}"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666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51137"/>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Ibrahim,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24-25</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381541"/>
            <a:ext cx="8991600" cy="2031325"/>
          </a:xfrm>
          <a:prstGeom prst="rect">
            <a:avLst/>
          </a:prstGeom>
          <a:solidFill>
            <a:schemeClr val="bg1">
              <a:alpha val="33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أَلَمْ تَرَ كَيْفَ ضَرَبَ اللَّهُ مَثَلًا كَلِمَةً طَيِّبَةً كَشَجَرَةٍ طَيِّبَةٍ أَصْلُهَا ثَابِتٌ وَفَرْعُهَا فِي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السَّمَاءِ</a:t>
            </a:r>
            <a:r>
              <a:rPr lang="ar-SA" sz="4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تُؤْتِي أُكُلَهَا كُلَّ حِينٍ بِإِذْنِ رَبِّهَا ۗ وَيَضْرِبُ اللَّهُ الْأَمْثَالَ لِلنَّاسِ لَعَلَّهُمْ </a:t>
            </a:r>
            <a:r>
              <a:rPr lang="ar-SA"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يَتَذَكَّرُونَ. </a:t>
            </a:r>
            <a:endParaRPr kumimoji="0" lang="en-US" sz="42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3646944"/>
            <a:ext cx="9001000" cy="2677656"/>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dirty="0"/>
              <a:t>“</a:t>
            </a:r>
            <a:r>
              <a:rPr lang="ms-MY" sz="2400" i="1" dirty="0"/>
              <a:t>Tidakkah Engkau melihat (Wahai </a:t>
            </a:r>
            <a:r>
              <a:rPr lang="ms-MY" sz="2400" i="1" dirty="0" err="1"/>
              <a:t>Muhammad</a:t>
            </a:r>
            <a:r>
              <a:rPr lang="ms-MY" sz="2400" i="1" dirty="0"/>
              <a:t>) Bagaimana Allah mengemukakan satu perbandingan, iaitu: kalimah Yang baik adalah sebagai sebatang pohon Yang baik, Yang pangkalnya (akar tunjangnya) tetap teguh, dan cabang pucuknya menjulang ke langit. Dia mengeluarkan buahnya pada tiap-tiap masa Dengan izin Tuhannya. dan Allah mengemukakan perbandingan-perbandingan itu untuk manusia, supaya mereka beringat (mendapat pelajaran)”.</a:t>
            </a:r>
            <a:endParaRPr lang="ms-MY" sz="2400" b="1" dirty="0">
              <a:ln>
                <a:solidFill>
                  <a:schemeClr val="tx1"/>
                </a:solidFill>
              </a:ln>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316539"/>
            <a:ext cx="9144000" cy="1569660"/>
          </a:xfrm>
          <a:prstGeom prst="rect">
            <a:avLst/>
          </a:prstGeom>
          <a:solidFill>
            <a:schemeClr val="bg1">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لاَ يَسْتَقِيمُ إيْمَانُ عَبْدٍ حَتَّى يَسْتَقِيْمَ قَلْبُهُ، وَلاَ يَسْتَقِيمُ قَلْبُهُ حَتَّى يَسْتَقِيمَ لِسَانُهُ.  </a:t>
            </a:r>
            <a:r>
              <a:rPr lang="ar-SA" sz="4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(رواه أحمد)</a:t>
            </a:r>
            <a:endParaRPr lang="ms-MY" sz="3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1"/>
          <p:cNvSpPr>
            <a:spLocks noChangeArrowheads="1"/>
          </p:cNvSpPr>
          <p:nvPr/>
        </p:nvSpPr>
        <p:spPr bwMode="auto">
          <a:xfrm>
            <a:off x="0" y="4971871"/>
            <a:ext cx="9144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“Tidak </a:t>
            </a:r>
            <a:r>
              <a:rPr lang="ms-MY" sz="2400" i="1" dirty="0" err="1"/>
              <a:t>istiqomah</a:t>
            </a:r>
            <a:r>
              <a:rPr lang="ms-MY" sz="2400" i="1" dirty="0"/>
              <a:t> iman </a:t>
            </a:r>
            <a:r>
              <a:rPr lang="ms-MY" sz="2400" i="1" dirty="0" err="1"/>
              <a:t>seseo</a:t>
            </a:r>
            <a:r>
              <a:rPr lang="en-US" sz="2400" i="1" dirty="0"/>
              <a:t>r</a:t>
            </a:r>
            <a:r>
              <a:rPr lang="ms-MY" sz="2400" i="1" dirty="0"/>
              <a:t>ang itu sehingga </a:t>
            </a:r>
            <a:r>
              <a:rPr lang="ms-MY" sz="2400" i="1" dirty="0" err="1"/>
              <a:t>istiqomah</a:t>
            </a:r>
            <a:r>
              <a:rPr lang="ms-MY" sz="2400" i="1" dirty="0"/>
              <a:t> hatinya dan tidak </a:t>
            </a:r>
            <a:r>
              <a:rPr lang="ms-MY" sz="2400" i="1" dirty="0" err="1"/>
              <a:t>istiqomah</a:t>
            </a:r>
            <a:r>
              <a:rPr lang="ms-MY" sz="2400" i="1" dirty="0"/>
              <a:t> hatinya melainkan setelah </a:t>
            </a:r>
            <a:r>
              <a:rPr lang="ms-MY" sz="2400" i="1" dirty="0" err="1"/>
              <a:t>istiqomah</a:t>
            </a:r>
            <a:r>
              <a:rPr lang="ms-MY" sz="2400" i="1" dirty="0"/>
              <a:t> lidahnya yakni tutur bicaranya”.</a:t>
            </a:r>
            <a:endParaRPr lang="en-MY" sz="2400" dirty="0"/>
          </a:p>
        </p:txBody>
      </p:sp>
      <p:sp>
        <p:nvSpPr>
          <p:cNvPr id="5" name="Rectangle 4"/>
          <p:cNvSpPr/>
          <p:nvPr/>
        </p:nvSpPr>
        <p:spPr>
          <a:xfrm>
            <a:off x="76200" y="238779"/>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52400" y="990599"/>
            <a:ext cx="4267200" cy="6858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Iman dan Hati yang istiqomah</a:t>
            </a:r>
            <a:endParaRPr lang="en-MY" sz="1600" dirty="0"/>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51137"/>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Hujurat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13</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2515850"/>
            <a:ext cx="8991600" cy="769441"/>
          </a:xfrm>
          <a:prstGeom prst="rect">
            <a:avLst/>
          </a:prstGeom>
          <a:solidFill>
            <a:schemeClr val="bg1">
              <a:alpha val="33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أَكْرَمَكُمْ عِندَ اللَّهِ أَتْقَاكُمْ ۚ إِنَّ اللَّهَ عَلِيمٌ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خَبِيرٌ.</a:t>
            </a:r>
            <a:endParaRPr kumimoji="0" lang="en-US" sz="44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4191507"/>
            <a:ext cx="9001000" cy="1200329"/>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“….Sesungguhnya semulia-mulia kamu di sisi Allah ialah orang yang paling takwa di </a:t>
            </a:r>
            <a:r>
              <a:rPr lang="ms-MY" sz="2400" i="1" dirty="0" err="1"/>
              <a:t>antaramu</a:t>
            </a:r>
            <a:r>
              <a:rPr lang="ms-MY" sz="2400" i="1" dirty="0"/>
              <a:t>. Sesungguhnya Allah Maha Mengetahui, lagi Maha Mendalam </a:t>
            </a:r>
            <a:r>
              <a:rPr lang="ms-MY" sz="2400" i="1" dirty="0" err="1"/>
              <a:t>Pengetahuan-Nya</a:t>
            </a:r>
            <a:r>
              <a:rPr lang="ms-MY" sz="2400" i="1" dirty="0"/>
              <a:t>.”</a:t>
            </a:r>
            <a:endParaRPr lang="en-MY" sz="2400" dirty="0"/>
          </a:p>
        </p:txBody>
      </p:sp>
      <p:sp>
        <p:nvSpPr>
          <p:cNvPr id="6" name="Pentagon 5"/>
          <p:cNvSpPr/>
          <p:nvPr/>
        </p:nvSpPr>
        <p:spPr>
          <a:xfrm>
            <a:off x="152400" y="1295400"/>
            <a:ext cx="4267200" cy="6858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Bertindak berlandaskan ketakwaan</a:t>
            </a:r>
            <a:endParaRPr lang="en-MY" sz="1600" dirty="0"/>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148</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2349548"/>
            <a:ext cx="8991600" cy="1446550"/>
          </a:xfrm>
          <a:prstGeom prst="rect">
            <a:avLst/>
          </a:prstGeom>
          <a:solidFill>
            <a:schemeClr val="bg1">
              <a:alpha val="33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لَّا يُحِبُّ اللَّهُ الْجَهْرَ بِالسُّوءِ مِنَ الْقَوْلِ إِلَّا مَن ظُلِمَ ۚ وَكَانَ اللَّهُ سَمِيعًا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عَلِيمًا.</a:t>
            </a:r>
            <a:endParaRPr kumimoji="0" lang="en-US" sz="44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4297740"/>
            <a:ext cx="9001000" cy="1569660"/>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i="1" dirty="0"/>
              <a:t>“Allah tidak suka kepada perkataan-perkataan buruk yang dikatakan dengan berterus-terang (untuk mendedahkan kejahatan orang); kecuali yang </a:t>
            </a:r>
            <a:r>
              <a:rPr lang="ms-MY" sz="2400" i="1" dirty="0" err="1"/>
              <a:t>dianiayakan</a:t>
            </a:r>
            <a:r>
              <a:rPr lang="ms-MY" sz="2400" i="1" dirty="0"/>
              <a:t>. Dan ingatlah Allah sentiasa Mendengar, lagi Maha Mengetahui.”</a:t>
            </a:r>
            <a:endParaRPr lang="en-MY" sz="2400" dirty="0"/>
          </a:p>
        </p:txBody>
      </p:sp>
      <p:sp>
        <p:nvSpPr>
          <p:cNvPr id="6" name="Pentagon 5"/>
          <p:cNvSpPr/>
          <p:nvPr/>
        </p:nvSpPr>
        <p:spPr>
          <a:xfrm>
            <a:off x="152400" y="1376064"/>
            <a:ext cx="4267200" cy="6858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Larangan mengaib dan memburukkan pihak lain </a:t>
            </a:r>
            <a:endParaRPr lang="en-MY" sz="1600" dirty="0"/>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3878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mengaibkan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82388" y="1972072"/>
            <a:ext cx="8208912" cy="1152128"/>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Hindari dari sengaja mengaib, menghina atau menimbulkan kegawatan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467544" y="3733800"/>
            <a:ext cx="8208912" cy="106680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Utamakan unsur-unsur positif, matang, </a:t>
            </a:r>
          </a:p>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kemaafan dan berlapang dada</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Fussilat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34</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589039"/>
            <a:ext cx="8991600" cy="1569660"/>
          </a:xfrm>
          <a:prstGeom prst="rect">
            <a:avLst/>
          </a:prstGeom>
          <a:solidFill>
            <a:schemeClr val="bg1">
              <a:alpha val="33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تَسْتَوِي الْحَسَنَةُ وَلَا السَّيِّئَةُ ۚ ادْفَعْ بِالَّتِي هِيَ أَحْسَنُ فَإِذَا الَّذِي بَيْنَكَ وَبَيْنَهُ عَدَاوَةٌ كَأَنَّهُ وَلِيٌّ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حَمِيمٌ.</a:t>
            </a:r>
            <a:endParaRPr kumimoji="0" lang="en-US" sz="48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3822176"/>
            <a:ext cx="9001000" cy="1938992"/>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dirty="0"/>
              <a:t>“</a:t>
            </a:r>
            <a:r>
              <a:rPr lang="ms-MY" sz="2400" i="1" dirty="0"/>
              <a:t>Dan tidaklah sama (kesannya dan </a:t>
            </a:r>
            <a:r>
              <a:rPr lang="ms-MY" sz="2400" i="1" dirty="0" err="1"/>
              <a:t>hukumNya</a:t>
            </a:r>
            <a:r>
              <a:rPr lang="ms-MY" sz="2400" i="1" dirty="0"/>
              <a:t>) perbuatan Yang baik dan perbuatan Yang jahat. Tolaklah (kejahatan Yang ditujukan </a:t>
            </a:r>
            <a:r>
              <a:rPr lang="ms-MY" sz="2400" i="1" dirty="0" err="1"/>
              <a:t>kepadamu</a:t>
            </a:r>
            <a:r>
              <a:rPr lang="ms-MY" sz="2400" i="1" dirty="0"/>
              <a:t>) Dengan cara Yang lebih baik; apabila Engkau berlaku demikian maka orang Yang menaruh rasa permusuhan </a:t>
            </a:r>
            <a:r>
              <a:rPr lang="ms-MY" sz="2400" i="1" dirty="0" err="1"/>
              <a:t>terhadapmu</a:t>
            </a:r>
            <a:r>
              <a:rPr lang="ms-MY" sz="2400" i="1" dirty="0"/>
              <a:t>, Dengan serta merta akan menjadi seolah-olah seorang sahabat karib”.</a:t>
            </a:r>
            <a:endParaRPr lang="en-MY" sz="2400" dirty="0"/>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3878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Buktikan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istiqomah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38200" y="1371600"/>
            <a:ext cx="7467600" cy="9906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 berbicara melainkan perkara yang baik.</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838200" y="2438400"/>
            <a:ext cx="7467600" cy="1066800"/>
          </a:xfrm>
          <a:prstGeom prst="roundRect">
            <a:avLst>
              <a:gd name="adj" fmla="val 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Berhati-hati melontarkan ucapan kerana </a:t>
            </a:r>
            <a:endPar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Malaikat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Raqib dan Atiq sentiasa mencatat.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838200" y="3560902"/>
            <a:ext cx="7467600" cy="1087298"/>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fi-FI"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Jauhi kata-kata kesat, dusta, fitnah, umpatan </a:t>
            </a:r>
            <a:endParaRPr lang="fi-FI"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fi-FI"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 </a:t>
            </a:r>
            <a:r>
              <a:rPr lang="fi-FI"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menghina mana-mana pihak.</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838200" y="4724400"/>
            <a:ext cx="7467600" cy="137160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Menginsafi larangan Allah agar tidak mentaati mereka  yang sering mengumpat, menjaja fitnah dan mengadu domba.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5-Point Star 7"/>
          <p:cNvSpPr/>
          <p:nvPr/>
        </p:nvSpPr>
        <p:spPr>
          <a:xfrm>
            <a:off x="304800" y="1504950"/>
            <a:ext cx="838200" cy="7239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1</a:t>
            </a:r>
            <a:endParaRPr lang="en-MY" sz="2800" dirty="0"/>
          </a:p>
        </p:txBody>
      </p:sp>
      <p:sp>
        <p:nvSpPr>
          <p:cNvPr id="9" name="5-Point Star 8"/>
          <p:cNvSpPr/>
          <p:nvPr/>
        </p:nvSpPr>
        <p:spPr>
          <a:xfrm>
            <a:off x="334489" y="2514600"/>
            <a:ext cx="838200" cy="723900"/>
          </a:xfrm>
          <a:prstGeom prst="star5">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2</a:t>
            </a:r>
            <a:endParaRPr lang="en-MY" sz="2800" dirty="0"/>
          </a:p>
        </p:txBody>
      </p:sp>
      <p:sp>
        <p:nvSpPr>
          <p:cNvPr id="10" name="5-Point Star 9"/>
          <p:cNvSpPr/>
          <p:nvPr/>
        </p:nvSpPr>
        <p:spPr>
          <a:xfrm>
            <a:off x="334983" y="3742601"/>
            <a:ext cx="838200" cy="723900"/>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3</a:t>
            </a:r>
            <a:endParaRPr lang="en-MY" sz="2800" dirty="0"/>
          </a:p>
        </p:txBody>
      </p:sp>
      <p:sp>
        <p:nvSpPr>
          <p:cNvPr id="11" name="5-Point Star 10"/>
          <p:cNvSpPr/>
          <p:nvPr/>
        </p:nvSpPr>
        <p:spPr>
          <a:xfrm>
            <a:off x="322119" y="4991100"/>
            <a:ext cx="838200" cy="723900"/>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sv-SE" sz="28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4</a:t>
            </a:r>
            <a:endParaRPr lang="en-MY" sz="2800" dirty="0"/>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3103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10-12</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418273"/>
            <a:ext cx="8991600" cy="1569660"/>
          </a:xfrm>
          <a:prstGeom prst="rect">
            <a:avLst/>
          </a:prstGeom>
          <a:solidFill>
            <a:schemeClr val="bg1">
              <a:alpha val="33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وَلَا تُطِعْ كُلَّ حَلَّافٍ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مَّهِينٍ</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هَمَّازٍ مَّشَّاءٍ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بِنَمِيمٍ</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مَّنَّاعٍ لِّلْخَيْرِ مُعْتَدٍ أَثِيمٍ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endParaRPr kumimoji="0" lang="en-US" sz="48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3976062"/>
            <a:ext cx="9001000" cy="1631216"/>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000" b="1" dirty="0">
                <a:cs typeface="Arial" pitchFamily="34" charset="0"/>
              </a:rPr>
              <a:t>“Dan janganlah Engkau (berkisar dari </a:t>
            </a:r>
            <a:r>
              <a:rPr lang="ms-MY" sz="2000" b="1" dirty="0" err="1">
                <a:cs typeface="Arial" pitchFamily="34" charset="0"/>
              </a:rPr>
              <a:t>pendirianmu</a:t>
            </a:r>
            <a:r>
              <a:rPr lang="ms-MY" sz="2000" b="1" dirty="0">
                <a:cs typeface="Arial" pitchFamily="34" charset="0"/>
              </a:rPr>
              <a:t> yang benar, dan jangan) menurut kemahuan orang yang selalu bersumpah, lagi yang hina (pendapatnya dan amalannya). yang suka mencaci, lagi yang suka menyebarkan fitnah hasutan (untuk memecah </a:t>
            </a:r>
            <a:r>
              <a:rPr lang="ms-MY" sz="2000" b="1" dirty="0" err="1">
                <a:cs typeface="Arial" pitchFamily="34" charset="0"/>
              </a:rPr>
              <a:t>belahkan</a:t>
            </a:r>
            <a:r>
              <a:rPr lang="ms-MY" sz="2000" b="1" dirty="0">
                <a:cs typeface="Arial" pitchFamily="34" charset="0"/>
              </a:rPr>
              <a:t> orang ramai), yang sering menghalangi amalan-amalan kebajikan, yang melanggar hukum-hukum agama, lagi yang amat berdosa”.</a:t>
            </a:r>
            <a:endParaRPr lang="ms-MY" sz="2000" b="1" dirty="0">
              <a:ln>
                <a:solidFill>
                  <a:schemeClr val="tx1"/>
                </a:solidFill>
              </a:ln>
              <a:solidFill>
                <a:schemeClr val="bg1"/>
              </a:solidFill>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 y="1680368"/>
            <a:ext cx="9144032" cy="3477875"/>
          </a:xfrm>
          <a:prstGeom prst="rect">
            <a:avLst/>
          </a:prstGeom>
          <a:solidFill>
            <a:schemeClr val="bg1">
              <a:alpha val="35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9378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90020"/>
            <a:ext cx="9144000" cy="2400657"/>
          </a:xfrm>
          <a:prstGeom prst="rect">
            <a:avLst/>
          </a:prstGeom>
          <a:solidFill>
            <a:schemeClr val="bg1">
              <a:lumMod val="95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848761"/>
            <a:ext cx="8286808" cy="1323439"/>
          </a:xfrm>
          <a:prstGeom prst="rect">
            <a:avLst/>
          </a:prstGeom>
          <a:solidFill>
            <a:schemeClr val="bg1">
              <a:alpha val="51000"/>
            </a:scheme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2286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1584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52400"/>
            <a:ext cx="8839200"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Allah S.W.T.</a:t>
            </a:r>
          </a:p>
        </p:txBody>
      </p:sp>
      <p:sp>
        <p:nvSpPr>
          <p:cNvPr id="4" name="Rectangle 3"/>
          <p:cNvSpPr/>
          <p:nvPr/>
        </p:nvSpPr>
        <p:spPr>
          <a:xfrm>
            <a:off x="0" y="1628748"/>
            <a:ext cx="9144000" cy="2215991"/>
          </a:xfrm>
          <a:prstGeom prst="rect">
            <a:avLst/>
          </a:prstGeom>
          <a:solidFill>
            <a:schemeClr val="bg1">
              <a:alpha val="30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268450"/>
            <a:ext cx="8572528" cy="1323439"/>
          </a:xfrm>
          <a:prstGeom prst="rect">
            <a:avLst/>
          </a:prstGeom>
          <a:solidFill>
            <a:schemeClr val="bg1">
              <a:alpha val="51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18608"/>
            <a:ext cx="9144000" cy="1938992"/>
          </a:xfrm>
          <a:prstGeom prst="rect">
            <a:avLst/>
          </a:prstGeom>
          <a:solidFill>
            <a:schemeClr val="bg1">
              <a:alpha val="37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سَيِّدَنَا مُحَمَّدًا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7722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092881"/>
          </a:xfrm>
          <a:prstGeom prst="rect">
            <a:avLst/>
          </a:prstGeom>
          <a:solidFill>
            <a:schemeClr val="bg1">
              <a:alpha val="52000"/>
            </a:scheme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66640" y="1706940"/>
            <a:ext cx="8572560" cy="1569660"/>
          </a:xfrm>
          <a:prstGeom prst="rect">
            <a:avLst/>
          </a:prstGeom>
          <a:solidFill>
            <a:schemeClr val="bg1">
              <a:alpha val="3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4330005"/>
            <a:ext cx="8286808" cy="2092881"/>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208002"/>
            <a:ext cx="750099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85590"/>
            <a:ext cx="9144000" cy="1754326"/>
          </a:xfrm>
          <a:prstGeom prst="rect">
            <a:avLst/>
          </a:prstGeom>
          <a:solidFill>
            <a:schemeClr val="bg1">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وَطَاعَتِهِ 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025205"/>
            <a:ext cx="9144000" cy="954107"/>
          </a:xfrm>
          <a:prstGeom prst="rect">
            <a:avLst/>
          </a:prstGeom>
          <a:solidFill>
            <a:schemeClr val="bg1">
              <a:alpha val="48000"/>
            </a:schemeClr>
          </a:solid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taatilah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34724297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3249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0023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5000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1874837"/>
            <a:ext cx="8229600" cy="4525963"/>
          </a:xfrm>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1" y="1759421"/>
            <a:ext cx="8532440" cy="34778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فَإِنَّكَ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6772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83140"/>
            <a:ext cx="9144000" cy="1569660"/>
          </a:xfrm>
          <a:prstGeom prst="rect">
            <a:avLst/>
          </a:prstGeom>
          <a:solidFill>
            <a:schemeClr val="bg1">
              <a:alpha val="1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اَنْ لاَّ إِلهَ إِلاَّ اللهُ وَحْدَهُ لاَ شَرِيْكَ 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 سَيِّدُ الأَنَام.</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solidFill>
            <a:schemeClr val="bg1">
              <a:lumMod val="95000"/>
              <a:alpha val="52000"/>
            </a:scheme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586805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1615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139554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533407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877602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583184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366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1143000"/>
            <a:ext cx="9144000" cy="5324535"/>
          </a:xfrm>
          <a:prstGeom prst="rect">
            <a:avLst/>
          </a:prstGeom>
          <a:solidFill>
            <a:schemeClr val="bg1">
              <a:alpha val="56000"/>
            </a:schemeClr>
          </a:solidFill>
        </p:spPr>
        <p:txBody>
          <a:bodyPr wrap="square">
            <a:spAutoFit/>
          </a:bodyPr>
          <a:lstStyle/>
          <a:p>
            <a:pPr algn="ctr"/>
            <a:r>
              <a:rPr lang="en-MY" sz="1600" b="1" dirty="0">
                <a:solidFill>
                  <a:prstClr val="black"/>
                </a:solidFill>
                <a:effectLst>
                  <a:outerShdw blurRad="38100" dist="38100" dir="2700000" algn="tl">
                    <a:srgbClr val="000000">
                      <a:alpha val="43137"/>
                    </a:srgbClr>
                  </a:outerShdw>
                </a:effectLst>
              </a:rPr>
              <a:t>INTISARI KHUTBAH JUMAAT PADA </a:t>
            </a:r>
            <a:r>
              <a:rPr lang="en-MY" sz="1600" b="1" dirty="0" smtClean="0">
                <a:solidFill>
                  <a:prstClr val="black"/>
                </a:solidFill>
                <a:effectLst>
                  <a:outerShdw blurRad="38100" dist="38100" dir="2700000" algn="tl">
                    <a:srgbClr val="000000">
                      <a:alpha val="43137"/>
                    </a:srgbClr>
                  </a:outerShdw>
                </a:effectLst>
              </a:rPr>
              <a:t>04/05/2018</a:t>
            </a:r>
            <a:endParaRPr lang="en-MY" sz="1600" b="1" dirty="0">
              <a:solidFill>
                <a:prstClr val="black"/>
              </a:solidFill>
              <a:effectLst>
                <a:outerShdw blurRad="38100" dist="38100" dir="2700000" algn="tl">
                  <a:srgbClr val="000000">
                    <a:alpha val="43137"/>
                  </a:srgbClr>
                </a:outerShdw>
              </a:effectLst>
            </a:endParaRPr>
          </a:p>
          <a:p>
            <a:pPr algn="ctr"/>
            <a:r>
              <a:rPr lang="en-MY" sz="2000" b="1" dirty="0">
                <a:solidFill>
                  <a:srgbClr val="FFFF00"/>
                </a:solidFill>
                <a:effectLst>
                  <a:glow rad="101600">
                    <a:prstClr val="black">
                      <a:alpha val="60000"/>
                    </a:prstClr>
                  </a:glow>
                  <a:outerShdw blurRad="38100" dist="38100" dir="2700000" algn="tl">
                    <a:srgbClr val="000000">
                      <a:alpha val="43137"/>
                    </a:srgbClr>
                  </a:outerShdw>
                </a:effectLst>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rPr>
              <a:t>“KARAM DI LAUTAN KESESATAN.“</a:t>
            </a:r>
          </a:p>
          <a:p>
            <a:pPr algn="ctr"/>
            <a:r>
              <a:rPr lang="en-MY" sz="1400" b="1" dirty="0" smtClean="0">
                <a:solidFill>
                  <a:prstClr val="black"/>
                </a:solidFill>
              </a:rPr>
              <a:t> </a:t>
            </a:r>
            <a:endParaRPr lang="en-MY" sz="1400" dirty="0" smtClean="0">
              <a:solidFill>
                <a:prstClr val="black"/>
              </a:solidFill>
            </a:endParaRPr>
          </a:p>
          <a:p>
            <a:pPr marL="342900" indent="-342900">
              <a:buFontTx/>
              <a:buAutoNum type="arabicPeriod"/>
            </a:pPr>
            <a:r>
              <a:rPr lang="en-MY" b="1" dirty="0" smtClean="0">
                <a:solidFill>
                  <a:prstClr val="black"/>
                </a:solidFill>
              </a:rPr>
              <a:t>ISLAM </a:t>
            </a:r>
            <a:r>
              <a:rPr lang="en-MY" b="1" dirty="0">
                <a:solidFill>
                  <a:prstClr val="black"/>
                </a:solidFill>
              </a:rPr>
              <a:t>MEMBOLEHKAN SESEORANG ITU MEMPERKATAKAN HAL-HAL </a:t>
            </a:r>
            <a:r>
              <a:rPr lang="en-MY" b="1" dirty="0" smtClean="0">
                <a:solidFill>
                  <a:prstClr val="black"/>
                </a:solidFill>
              </a:rPr>
              <a:t>YANG BAIK TENTANG </a:t>
            </a:r>
            <a:r>
              <a:rPr lang="en-MY" b="1" dirty="0">
                <a:solidFill>
                  <a:prstClr val="black"/>
                </a:solidFill>
              </a:rPr>
              <a:t>DIRI, MALAHAN DIGALAKKAN </a:t>
            </a:r>
            <a:r>
              <a:rPr lang="en-MY" b="1" dirty="0" smtClean="0">
                <a:solidFill>
                  <a:prstClr val="black"/>
                </a:solidFill>
              </a:rPr>
              <a:t>DENGAN </a:t>
            </a:r>
            <a:r>
              <a:rPr lang="en-MY" b="1" dirty="0">
                <a:solidFill>
                  <a:prstClr val="black"/>
                </a:solidFill>
              </a:rPr>
              <a:t>SYARAT KATA-KATA ITU </a:t>
            </a:r>
            <a:r>
              <a:rPr lang="en-MY" b="1" dirty="0" smtClean="0">
                <a:solidFill>
                  <a:prstClr val="black"/>
                </a:solidFill>
              </a:rPr>
              <a:t>SYAR’I </a:t>
            </a:r>
            <a:r>
              <a:rPr lang="en-MY" b="1" dirty="0">
                <a:solidFill>
                  <a:prstClr val="black"/>
                </a:solidFill>
              </a:rPr>
              <a:t>ATAU </a:t>
            </a:r>
            <a:r>
              <a:rPr lang="en-MY" b="1" dirty="0" smtClean="0">
                <a:solidFill>
                  <a:prstClr val="black"/>
                </a:solidFill>
              </a:rPr>
              <a:t>DIREDHAI </a:t>
            </a:r>
            <a:r>
              <a:rPr lang="en-MY" b="1" dirty="0">
                <a:solidFill>
                  <a:prstClr val="black"/>
                </a:solidFill>
              </a:rPr>
              <a:t>ALLAH DISAMPING MEMBERI KESELESAAN </a:t>
            </a:r>
            <a:r>
              <a:rPr lang="en-MY" b="1" dirty="0" smtClean="0">
                <a:solidFill>
                  <a:prstClr val="black"/>
                </a:solidFill>
              </a:rPr>
              <a:t>KEPADA PIHAK </a:t>
            </a:r>
            <a:r>
              <a:rPr lang="en-MY" b="1" dirty="0">
                <a:solidFill>
                  <a:prstClr val="black"/>
                </a:solidFill>
              </a:rPr>
              <a:t>LAIN</a:t>
            </a:r>
            <a:r>
              <a:rPr lang="en-MY" b="1" dirty="0" smtClean="0">
                <a:solidFill>
                  <a:prstClr val="black"/>
                </a:solidFill>
              </a:rPr>
              <a:t>.</a:t>
            </a:r>
          </a:p>
          <a:p>
            <a:pPr marL="342900" indent="-342900">
              <a:buFontTx/>
              <a:buAutoNum type="arabicPeriod"/>
            </a:pPr>
            <a:endParaRPr lang="en-MY" sz="1000" b="1" dirty="0">
              <a:solidFill>
                <a:prstClr val="black"/>
              </a:solidFill>
            </a:endParaRPr>
          </a:p>
          <a:p>
            <a:pPr marL="342900" indent="-342900">
              <a:buFontTx/>
              <a:buAutoNum type="arabicPeriod"/>
            </a:pPr>
            <a:r>
              <a:rPr lang="en-MY" b="1" dirty="0" smtClean="0">
                <a:solidFill>
                  <a:prstClr val="black"/>
                </a:solidFill>
              </a:rPr>
              <a:t>PENGUCAPAN YANG </a:t>
            </a:r>
            <a:r>
              <a:rPr lang="en-MY" b="1" dirty="0">
                <a:solidFill>
                  <a:prstClr val="black"/>
                </a:solidFill>
              </a:rPr>
              <a:t>BAIK TENTANG DIRI DAN KELOMPOK SENDIRI PERLU BERPAKSIKAN KETAQWAAN, KEIMANAN DAN HATI </a:t>
            </a:r>
            <a:r>
              <a:rPr lang="en-MY" b="1" dirty="0" smtClean="0">
                <a:solidFill>
                  <a:prstClr val="black"/>
                </a:solidFill>
              </a:rPr>
              <a:t>YANG ISTIQOMAH</a:t>
            </a:r>
            <a:r>
              <a:rPr lang="en-MY" b="1" dirty="0">
                <a:solidFill>
                  <a:prstClr val="black"/>
                </a:solidFill>
              </a:rPr>
              <a:t>. </a:t>
            </a:r>
            <a:r>
              <a:rPr lang="en-MY" b="1" dirty="0" smtClean="0">
                <a:solidFill>
                  <a:prstClr val="black"/>
                </a:solidFill>
              </a:rPr>
              <a:t>JUSTERU, </a:t>
            </a:r>
            <a:r>
              <a:rPr lang="en-MY" b="1" dirty="0">
                <a:solidFill>
                  <a:prstClr val="black"/>
                </a:solidFill>
              </a:rPr>
              <a:t>JAUHILAH PENDEKATAN TIDAK </a:t>
            </a:r>
            <a:r>
              <a:rPr lang="en-MY" b="1" dirty="0" smtClean="0">
                <a:solidFill>
                  <a:prstClr val="black"/>
                </a:solidFill>
              </a:rPr>
              <a:t>SIHAT </a:t>
            </a:r>
            <a:r>
              <a:rPr lang="en-MY" b="1" dirty="0">
                <a:solidFill>
                  <a:prstClr val="black"/>
                </a:solidFill>
              </a:rPr>
              <a:t>TERUTAMA </a:t>
            </a:r>
            <a:r>
              <a:rPr lang="en-MY" b="1" dirty="0" smtClean="0">
                <a:solidFill>
                  <a:prstClr val="black"/>
                </a:solidFill>
              </a:rPr>
              <a:t>DALAM </a:t>
            </a:r>
            <a:r>
              <a:rPr lang="en-MY" b="1" dirty="0">
                <a:solidFill>
                  <a:prstClr val="black"/>
                </a:solidFill>
              </a:rPr>
              <a:t>USAHA MERAIH SOKONGAN ATAU SIMPATI</a:t>
            </a:r>
            <a:r>
              <a:rPr lang="en-MY" b="1" dirty="0" smtClean="0">
                <a:solidFill>
                  <a:prstClr val="black"/>
                </a:solidFill>
              </a:rPr>
              <a:t>.</a:t>
            </a:r>
          </a:p>
          <a:p>
            <a:pPr marL="342900" indent="-342900">
              <a:buFontTx/>
              <a:buAutoNum type="arabicPeriod"/>
            </a:pPr>
            <a:endParaRPr lang="en-MY" sz="1000" b="1" dirty="0">
              <a:solidFill>
                <a:prstClr val="black"/>
              </a:solidFill>
            </a:endParaRPr>
          </a:p>
          <a:p>
            <a:pPr marL="342900" indent="-342900">
              <a:buFontTx/>
              <a:buAutoNum type="arabicPeriod"/>
            </a:pPr>
            <a:r>
              <a:rPr lang="en-MY" b="1" dirty="0" smtClean="0">
                <a:solidFill>
                  <a:prstClr val="black"/>
                </a:solidFill>
              </a:rPr>
              <a:t>SELAIN </a:t>
            </a:r>
            <a:r>
              <a:rPr lang="en-MY" b="1" dirty="0">
                <a:solidFill>
                  <a:prstClr val="black"/>
                </a:solidFill>
              </a:rPr>
              <a:t>DARIPADA MENYATAKAN KEBAIKAN </a:t>
            </a:r>
            <a:r>
              <a:rPr lang="en-MY" b="1" dirty="0" smtClean="0">
                <a:solidFill>
                  <a:prstClr val="black"/>
                </a:solidFill>
              </a:rPr>
              <a:t>DENGAN </a:t>
            </a:r>
            <a:r>
              <a:rPr lang="en-MY" b="1" dirty="0">
                <a:solidFill>
                  <a:prstClr val="black"/>
                </a:solidFill>
              </a:rPr>
              <a:t>IKHLAS DAN JUJUR; ISLAM MELARANG KERAS MENGGUNAKAN KAEDAH </a:t>
            </a:r>
            <a:r>
              <a:rPr lang="en-MY" b="1" dirty="0" smtClean="0">
                <a:solidFill>
                  <a:prstClr val="black"/>
                </a:solidFill>
              </a:rPr>
              <a:t>NEGATIF </a:t>
            </a:r>
            <a:r>
              <a:rPr lang="en-MY" b="1" dirty="0">
                <a:solidFill>
                  <a:prstClr val="black"/>
                </a:solidFill>
              </a:rPr>
              <a:t>SEPERTI MENDEDAHKAN </a:t>
            </a:r>
            <a:r>
              <a:rPr lang="en-MY" b="1" dirty="0" smtClean="0">
                <a:solidFill>
                  <a:prstClr val="black"/>
                </a:solidFill>
              </a:rPr>
              <a:t>KEAIBAN, </a:t>
            </a:r>
            <a:r>
              <a:rPr lang="en-MY" b="1" dirty="0">
                <a:solidFill>
                  <a:prstClr val="black"/>
                </a:solidFill>
              </a:rPr>
              <a:t>MEMFITNAH DAN BERDUSTA BAGI TUJUAN MEMPERLIHATKAN </a:t>
            </a:r>
            <a:r>
              <a:rPr lang="en-MY" b="1" dirty="0" smtClean="0">
                <a:solidFill>
                  <a:prstClr val="black"/>
                </a:solidFill>
              </a:rPr>
              <a:t>DIRI LEBIH </a:t>
            </a:r>
            <a:r>
              <a:rPr lang="en-MY" b="1" dirty="0">
                <a:solidFill>
                  <a:prstClr val="black"/>
                </a:solidFill>
              </a:rPr>
              <a:t>BUDIMAN</a:t>
            </a:r>
            <a:r>
              <a:rPr lang="en-MY" b="1" dirty="0" smtClean="0">
                <a:solidFill>
                  <a:prstClr val="black"/>
                </a:solidFill>
              </a:rPr>
              <a:t>.</a:t>
            </a:r>
          </a:p>
          <a:p>
            <a:pPr marL="342900" indent="-342900">
              <a:buFontTx/>
              <a:buAutoNum type="arabicPeriod"/>
            </a:pPr>
            <a:endParaRPr lang="en-MY" sz="1000" b="1" dirty="0">
              <a:solidFill>
                <a:prstClr val="black"/>
              </a:solidFill>
            </a:endParaRPr>
          </a:p>
          <a:p>
            <a:pPr marL="342900" indent="-342900">
              <a:buFontTx/>
              <a:buAutoNum type="arabicPeriod"/>
            </a:pPr>
            <a:r>
              <a:rPr lang="en-MY" b="1" dirty="0" smtClean="0">
                <a:solidFill>
                  <a:prstClr val="black"/>
                </a:solidFill>
              </a:rPr>
              <a:t>JADILAH </a:t>
            </a:r>
            <a:r>
              <a:rPr lang="en-MY" b="1" dirty="0">
                <a:solidFill>
                  <a:prstClr val="black"/>
                </a:solidFill>
              </a:rPr>
              <a:t>MU'MIN </a:t>
            </a:r>
            <a:r>
              <a:rPr lang="en-MY" b="1" dirty="0" smtClean="0">
                <a:solidFill>
                  <a:prstClr val="black"/>
                </a:solidFill>
              </a:rPr>
              <a:t>YANG </a:t>
            </a:r>
            <a:r>
              <a:rPr lang="en-MY" b="1" dirty="0">
                <a:solidFill>
                  <a:prstClr val="black"/>
                </a:solidFill>
              </a:rPr>
              <a:t>ISTIQOMAH DALAM TUTUR KATA DAN PENGUCAPAN DENGAN:   </a:t>
            </a:r>
            <a:endParaRPr lang="en-MY" b="1" dirty="0" smtClean="0">
              <a:solidFill>
                <a:prstClr val="black"/>
              </a:solidFill>
            </a:endParaRPr>
          </a:p>
          <a:p>
            <a:r>
              <a:rPr lang="en-MY" b="1" dirty="0" smtClean="0">
                <a:solidFill>
                  <a:prstClr val="black"/>
                </a:solidFill>
              </a:rPr>
              <a:t>	- </a:t>
            </a:r>
            <a:r>
              <a:rPr lang="en-MY" b="1" dirty="0">
                <a:solidFill>
                  <a:prstClr val="black"/>
                </a:solidFill>
              </a:rPr>
              <a:t>BERBICARA HANYA TENTANG YANG BAIK.   </a:t>
            </a:r>
            <a:endParaRPr lang="en-MY" b="1" dirty="0" smtClean="0">
              <a:solidFill>
                <a:prstClr val="black"/>
              </a:solidFill>
            </a:endParaRPr>
          </a:p>
          <a:p>
            <a:r>
              <a:rPr lang="en-MY" b="1" dirty="0">
                <a:solidFill>
                  <a:prstClr val="black"/>
                </a:solidFill>
              </a:rPr>
              <a:t>	</a:t>
            </a:r>
            <a:r>
              <a:rPr lang="en-MY" b="1" dirty="0" smtClean="0">
                <a:solidFill>
                  <a:prstClr val="black"/>
                </a:solidFill>
              </a:rPr>
              <a:t>- SENTIASA </a:t>
            </a:r>
            <a:r>
              <a:rPr lang="en-MY" b="1" dirty="0">
                <a:solidFill>
                  <a:prstClr val="black"/>
                </a:solidFill>
              </a:rPr>
              <a:t>BERMUHASABAH SEMASA BERBICARA.   </a:t>
            </a:r>
            <a:endParaRPr lang="en-MY" b="1" dirty="0" smtClean="0">
              <a:solidFill>
                <a:prstClr val="black"/>
              </a:solidFill>
            </a:endParaRPr>
          </a:p>
          <a:p>
            <a:r>
              <a:rPr lang="en-MY" b="1" dirty="0">
                <a:solidFill>
                  <a:prstClr val="black"/>
                </a:solidFill>
              </a:rPr>
              <a:t>	</a:t>
            </a:r>
            <a:r>
              <a:rPr lang="en-MY" b="1" dirty="0" smtClean="0">
                <a:solidFill>
                  <a:prstClr val="black"/>
                </a:solidFill>
              </a:rPr>
              <a:t>- JAGA </a:t>
            </a:r>
            <a:r>
              <a:rPr lang="en-MY" b="1" dirty="0">
                <a:solidFill>
                  <a:prstClr val="black"/>
                </a:solidFill>
              </a:rPr>
              <a:t>LIDAH DARIPADA KATA-KATA BATIL.   </a:t>
            </a:r>
            <a:endParaRPr lang="en-MY" b="1" dirty="0" smtClean="0">
              <a:solidFill>
                <a:prstClr val="black"/>
              </a:solidFill>
            </a:endParaRPr>
          </a:p>
          <a:p>
            <a:r>
              <a:rPr lang="en-MY" b="1" dirty="0">
                <a:solidFill>
                  <a:prstClr val="black"/>
                </a:solidFill>
              </a:rPr>
              <a:t>	</a:t>
            </a:r>
            <a:r>
              <a:rPr lang="en-MY" b="1" dirty="0" smtClean="0">
                <a:solidFill>
                  <a:prstClr val="black"/>
                </a:solidFill>
              </a:rPr>
              <a:t>-</a:t>
            </a:r>
            <a:r>
              <a:rPr lang="en-MY" b="1" dirty="0">
                <a:solidFill>
                  <a:prstClr val="black"/>
                </a:solidFill>
              </a:rPr>
              <a:t>TIDAK TERIKUT-TERIKUT </a:t>
            </a:r>
            <a:r>
              <a:rPr lang="en-MY" b="1" dirty="0" smtClean="0">
                <a:solidFill>
                  <a:prstClr val="black"/>
                </a:solidFill>
              </a:rPr>
              <a:t>DENGAN </a:t>
            </a:r>
            <a:r>
              <a:rPr lang="en-MY" b="1" dirty="0">
                <a:solidFill>
                  <a:prstClr val="black"/>
                </a:solidFill>
              </a:rPr>
              <a:t>BUDAYA FITNAH </a:t>
            </a:r>
            <a:r>
              <a:rPr lang="en-MY" b="1" dirty="0" smtClean="0">
                <a:solidFill>
                  <a:prstClr val="black"/>
                </a:solidFill>
              </a:rPr>
              <a:t>DAN </a:t>
            </a:r>
            <a:r>
              <a:rPr lang="en-MY" b="1" dirty="0">
                <a:solidFill>
                  <a:prstClr val="black"/>
                </a:solidFill>
              </a:rPr>
              <a:t>ADU DOMBA</a:t>
            </a:r>
            <a:endParaRPr lang="en-MY" dirty="0">
              <a:solidFill>
                <a:prstClr val="black"/>
              </a:solidFill>
            </a:endParaRPr>
          </a:p>
        </p:txBody>
      </p:sp>
    </p:spTree>
    <p:extLst>
      <p:ext uri="{BB962C8B-B14F-4D97-AF65-F5344CB8AC3E}">
        <p14:creationId xmlns:p14="http://schemas.microsoft.com/office/powerpoint/2010/main" val="399218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66640" y="1596748"/>
            <a:ext cx="8572560" cy="1569660"/>
          </a:xfrm>
          <a:prstGeom prst="rect">
            <a:avLst/>
          </a:prstGeom>
          <a:solidFill>
            <a:schemeClr val="bg1">
              <a:alpha val="20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3776008"/>
            <a:ext cx="8286808" cy="1938992"/>
          </a:xfrm>
          <a:prstGeom prst="rect">
            <a:avLst/>
          </a:prstGeom>
          <a:solidFill>
            <a:schemeClr val="bg1">
              <a:alpha val="47000"/>
            </a:schemeClr>
          </a:solidFill>
          <a:ln w="57150">
            <a:noFill/>
          </a:ln>
        </p:spPr>
        <p:txBody>
          <a:bodyPr wrap="square">
            <a:spAutoFit/>
          </a:bodyPr>
          <a:lstStyle/>
          <a:p>
            <a:pPr algn="ctr" fontAlgn="auto">
              <a:spcBef>
                <a:spcPts val="0"/>
              </a:spcBef>
              <a:spcAft>
                <a:spcPts val="0"/>
              </a:spcAft>
              <a:defRPr/>
            </a:pP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4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3992"/>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18421"/>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64495"/>
            <a:ext cx="9144000" cy="1754326"/>
          </a:xfrm>
          <a:prstGeom prst="rect">
            <a:avLst/>
          </a:prstGeom>
          <a:solidFill>
            <a:schemeClr val="bg1">
              <a:alpha val="3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ونَزِّهُوا أَلْسِنَتَكُمْ عَنْ كُلِّ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يُغْضِبُ اللهَ.</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069140"/>
            <a:ext cx="8610600" cy="1569660"/>
          </a:xfrm>
          <a:prstGeom prst="rect">
            <a:avLst/>
          </a:prstGeom>
          <a:solidFill>
            <a:schemeClr val="bg1">
              <a:alpha val="52000"/>
            </a:schemeClr>
          </a:solidFill>
          <a:ln w="9525">
            <a:noFill/>
          </a:ln>
        </p:spPr>
        <p:txBody>
          <a:bodyPr wrap="square">
            <a:spAutoFit/>
          </a:bodyPr>
          <a:lstStyle/>
          <a:p>
            <a:pPr algn="ctr" fontAlgn="auto">
              <a:spcBef>
                <a:spcPts val="0"/>
              </a:spcBef>
              <a:spcAft>
                <a:spcPts val="0"/>
              </a:spcAft>
              <a:defRPr/>
            </a:pP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Jaga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bersihkan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lidah</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tutur</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bicara</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menyebabkan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endParaRPr lang="en-US" sz="24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3878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Ingin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dihormati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dikagumi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815793" y="1835329"/>
            <a:ext cx="7642407" cy="1039773"/>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uka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memperkatakan dan menyebarkan  </a:t>
            </a:r>
            <a:endPar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perkara boleh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menarik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perhatian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796093" y="3235604"/>
            <a:ext cx="7642407" cy="106680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Mempopularkan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diri, kumpulan dan organisasi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806437" y="4627702"/>
            <a:ext cx="7642407" cy="1087298"/>
          </a:xfrm>
          <a:prstGeom prst="roundRect">
            <a:avLst>
              <a:gd name="adj" fmla="val 0"/>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Cenderung menzahirkan kebaikan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Curved Right Arrow 6"/>
          <p:cNvSpPr/>
          <p:nvPr/>
        </p:nvSpPr>
        <p:spPr>
          <a:xfrm>
            <a:off x="328550" y="2570302"/>
            <a:ext cx="609600" cy="1122502"/>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solidFill>
                <a:schemeClr val="tx1"/>
              </a:solidFill>
            </a:endParaRPr>
          </a:p>
        </p:txBody>
      </p:sp>
      <p:sp>
        <p:nvSpPr>
          <p:cNvPr id="8" name="Curved Right Arrow 7"/>
          <p:cNvSpPr/>
          <p:nvPr/>
        </p:nvSpPr>
        <p:spPr>
          <a:xfrm>
            <a:off x="290945" y="4042206"/>
            <a:ext cx="609600" cy="1122502"/>
          </a:xfrm>
          <a:prstGeom prst="curvedRightArrow">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Ahzab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70</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721079"/>
            <a:ext cx="8991600" cy="861774"/>
          </a:xfrm>
          <a:prstGeom prst="rect">
            <a:avLst/>
          </a:prstGeom>
          <a:solidFill>
            <a:schemeClr val="bg1">
              <a:alpha val="33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الَّذِينَ آمَنُوا اتَّقُوا اللَّهَ وَقُولُوا قَوْلًا سَدِيدًا</a:t>
            </a:r>
            <a:endParaRPr kumimoji="0" lang="en-US" sz="50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4325035"/>
            <a:ext cx="9001000" cy="830997"/>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ms-MY" sz="2400" b="1" dirty="0">
                <a:latin typeface="Arial Black" pitchFamily="34" charset="0"/>
                <a:cs typeface="Arial" pitchFamily="34" charset="0"/>
              </a:rPr>
              <a:t>“Wahai orang yang beriman, bertakwalah kepada Allah, dan </a:t>
            </a:r>
            <a:r>
              <a:rPr lang="ms-MY" sz="2400" b="1" dirty="0" err="1">
                <a:latin typeface="Arial Black" pitchFamily="34" charset="0"/>
                <a:cs typeface="Arial" pitchFamily="34" charset="0"/>
              </a:rPr>
              <a:t>katakanlah</a:t>
            </a:r>
            <a:r>
              <a:rPr lang="ms-MY" sz="2400" b="1" dirty="0">
                <a:latin typeface="Arial Black" pitchFamily="34" charset="0"/>
                <a:cs typeface="Arial" pitchFamily="34" charset="0"/>
              </a:rPr>
              <a:t> perkataan yang benar”. </a:t>
            </a:r>
            <a:endParaRPr lang="ms-MY" sz="2400" b="1" dirty="0">
              <a:ln>
                <a:solidFill>
                  <a:schemeClr val="tx1"/>
                </a:solidFill>
              </a:ln>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3878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Keredhaan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81644" y="1571525"/>
            <a:ext cx="6923856" cy="1152128"/>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Pengucapan dan tindakan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066800" y="3200400"/>
            <a:ext cx="6923856" cy="129540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Keselesaan atau manfaat kepada orang lain</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83132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1430</Words>
  <Application>Microsoft Office PowerPoint</Application>
  <PresentationFormat>On-screen Show (4:3)</PresentationFormat>
  <Paragraphs>134</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8</cp:revision>
  <dcterms:created xsi:type="dcterms:W3CDTF">2018-04-03T06:02:44Z</dcterms:created>
  <dcterms:modified xsi:type="dcterms:W3CDTF">2018-05-03T08:15:37Z</dcterms:modified>
</cp:coreProperties>
</file>